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4D1CE2-15C3-15EA-CBA3-19FE13E0EF0E}" v="40" dt="2020-06-16T01:07:26.785"/>
    <p1510:client id="{95261639-7613-E0F3-8A6F-79CB476267D7}" v="2202" dt="2020-06-15T10:15:47.006"/>
    <p1510:client id="{BB4867BF-230B-E04D-2773-EAF304DC4C8C}" v="4" dt="2020-06-16T01:09:31.476"/>
    <p1510:client id="{EE5BAE63-7AA6-CD8B-8C51-CB2611E0AFE5}" v="16" dt="2020-06-15T19:48:02.4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86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ttokaren, Matthew K" userId="S::mattokaren3@gatech.edu::919f4039-db47-40b8-b2ac-8824a0bdf815" providerId="AD" clId="Web-{504D1CE2-15C3-15EA-CBA3-19FE13E0EF0E}"/>
    <pc:docChg chg="addSld modSld">
      <pc:chgData name="Attokaren, Matthew K" userId="S::mattokaren3@gatech.edu::919f4039-db47-40b8-b2ac-8824a0bdf815" providerId="AD" clId="Web-{504D1CE2-15C3-15EA-CBA3-19FE13E0EF0E}" dt="2020-06-16T01:07:26.785" v="40" actId="20577"/>
      <pc:docMkLst>
        <pc:docMk/>
      </pc:docMkLst>
      <pc:sldChg chg="modSp">
        <pc:chgData name="Attokaren, Matthew K" userId="S::mattokaren3@gatech.edu::919f4039-db47-40b8-b2ac-8824a0bdf815" providerId="AD" clId="Web-{504D1CE2-15C3-15EA-CBA3-19FE13E0EF0E}" dt="2020-06-16T01:07:26.785" v="39" actId="20577"/>
        <pc:sldMkLst>
          <pc:docMk/>
          <pc:sldMk cId="3254506593" sldId="256"/>
        </pc:sldMkLst>
        <pc:spChg chg="mod">
          <ac:chgData name="Attokaren, Matthew K" userId="S::mattokaren3@gatech.edu::919f4039-db47-40b8-b2ac-8824a0bdf815" providerId="AD" clId="Web-{504D1CE2-15C3-15EA-CBA3-19FE13E0EF0E}" dt="2020-06-16T01:07:26.785" v="39" actId="20577"/>
          <ac:spMkLst>
            <pc:docMk/>
            <pc:sldMk cId="3254506593" sldId="256"/>
            <ac:spMk id="3" creationId="{26F5AED9-9AEA-4B24-9DB9-2787860F2027}"/>
          </ac:spMkLst>
        </pc:spChg>
      </pc:sldChg>
      <pc:sldChg chg="modSp new">
        <pc:chgData name="Attokaren, Matthew K" userId="S::mattokaren3@gatech.edu::919f4039-db47-40b8-b2ac-8824a0bdf815" providerId="AD" clId="Web-{504D1CE2-15C3-15EA-CBA3-19FE13E0EF0E}" dt="2020-06-16T01:06:32.159" v="3" actId="20577"/>
        <pc:sldMkLst>
          <pc:docMk/>
          <pc:sldMk cId="3220392360" sldId="263"/>
        </pc:sldMkLst>
        <pc:spChg chg="mod">
          <ac:chgData name="Attokaren, Matthew K" userId="S::mattokaren3@gatech.edu::919f4039-db47-40b8-b2ac-8824a0bdf815" providerId="AD" clId="Web-{504D1CE2-15C3-15EA-CBA3-19FE13E0EF0E}" dt="2020-06-16T01:06:32.159" v="3" actId="20577"/>
          <ac:spMkLst>
            <pc:docMk/>
            <pc:sldMk cId="3220392360" sldId="263"/>
            <ac:spMk id="3" creationId="{B00CE258-FBB5-41F8-8B94-73CB69C74692}"/>
          </ac:spMkLst>
        </pc:spChg>
      </pc:sldChg>
    </pc:docChg>
  </pc:docChgLst>
  <pc:docChgLst>
    <pc:chgData name="Attokaren, Matthew K" userId="S::mattokaren3@gatech.edu::919f4039-db47-40b8-b2ac-8824a0bdf815" providerId="AD" clId="Web-{BB4867BF-230B-E04D-2773-EAF304DC4C8C}"/>
    <pc:docChg chg="modSld">
      <pc:chgData name="Attokaren, Matthew K" userId="S::mattokaren3@gatech.edu::919f4039-db47-40b8-b2ac-8824a0bdf815" providerId="AD" clId="Web-{BB4867BF-230B-E04D-2773-EAF304DC4C8C}" dt="2020-06-16T01:09:31.476" v="3" actId="20577"/>
      <pc:docMkLst>
        <pc:docMk/>
      </pc:docMkLst>
      <pc:sldChg chg="modSp">
        <pc:chgData name="Attokaren, Matthew K" userId="S::mattokaren3@gatech.edu::919f4039-db47-40b8-b2ac-8824a0bdf815" providerId="AD" clId="Web-{BB4867BF-230B-E04D-2773-EAF304DC4C8C}" dt="2020-06-16T01:09:31.476" v="2" actId="20577"/>
        <pc:sldMkLst>
          <pc:docMk/>
          <pc:sldMk cId="3254506593" sldId="256"/>
        </pc:sldMkLst>
        <pc:spChg chg="mod">
          <ac:chgData name="Attokaren, Matthew K" userId="S::mattokaren3@gatech.edu::919f4039-db47-40b8-b2ac-8824a0bdf815" providerId="AD" clId="Web-{BB4867BF-230B-E04D-2773-EAF304DC4C8C}" dt="2020-06-16T01:09:31.476" v="2" actId="20577"/>
          <ac:spMkLst>
            <pc:docMk/>
            <pc:sldMk cId="3254506593" sldId="256"/>
            <ac:spMk id="3" creationId="{26F5AED9-9AEA-4B24-9DB9-2787860F2027}"/>
          </ac:spMkLst>
        </pc:spChg>
      </pc:sldChg>
    </pc:docChg>
  </pc:docChgLst>
  <pc:docChgLst>
    <pc:chgData name="Kumar, Sanjit P" userId="S::skumar346@gatech.edu::c5d3a6e3-cdec-443d-b3d3-f09f29f5f1fa" providerId="AD" clId="Web-{EE5BAE63-7AA6-CD8B-8C51-CB2611E0AFE5}"/>
    <pc:docChg chg="modSld">
      <pc:chgData name="Kumar, Sanjit P" userId="S::skumar346@gatech.edu::c5d3a6e3-cdec-443d-b3d3-f09f29f5f1fa" providerId="AD" clId="Web-{EE5BAE63-7AA6-CD8B-8C51-CB2611E0AFE5}" dt="2020-06-15T19:48:00.081" v="14" actId="20577"/>
      <pc:docMkLst>
        <pc:docMk/>
      </pc:docMkLst>
      <pc:sldChg chg="modSp">
        <pc:chgData name="Kumar, Sanjit P" userId="S::skumar346@gatech.edu::c5d3a6e3-cdec-443d-b3d3-f09f29f5f1fa" providerId="AD" clId="Web-{EE5BAE63-7AA6-CD8B-8C51-CB2611E0AFE5}" dt="2020-06-15T19:48:00.081" v="13" actId="20577"/>
        <pc:sldMkLst>
          <pc:docMk/>
          <pc:sldMk cId="1452444395" sldId="262"/>
        </pc:sldMkLst>
        <pc:spChg chg="mod">
          <ac:chgData name="Kumar, Sanjit P" userId="S::skumar346@gatech.edu::c5d3a6e3-cdec-443d-b3d3-f09f29f5f1fa" providerId="AD" clId="Web-{EE5BAE63-7AA6-CD8B-8C51-CB2611E0AFE5}" dt="2020-06-15T19:48:00.081" v="13" actId="20577"/>
          <ac:spMkLst>
            <pc:docMk/>
            <pc:sldMk cId="1452444395" sldId="262"/>
            <ac:spMk id="3" creationId="{563B7669-4122-47D7-B471-AA457869DFDF}"/>
          </ac:spMkLst>
        </pc:spChg>
      </pc:sldChg>
    </pc:docChg>
  </pc:docChgLst>
</pc:chgInfo>
</file>

<file path=ppt/media/image1.jpe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070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005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1387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7008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9695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8462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7740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2763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64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699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3485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409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284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8419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31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382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358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90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hyperlink" Target="https://ideas.repec.org/a/rsr/journl/v62y2014i3p63-75.html" TargetMode="External"/><Relationship Id="rId5" Type="http://schemas.openxmlformats.org/officeDocument/2006/relationships/hyperlink" Target="http://www.krueger.princeton.edu/90051397.pdf" TargetMode="External"/><Relationship Id="rId4" Type="http://schemas.openxmlformats.org/officeDocument/2006/relationships/hyperlink" Target="https://www.investopedia.com/terms/k/keynesianeconomics.asp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google.com/publicdata/explore?ds=d5bncppjof8f9_&amp;ctype=l&amp;met_y=se_sec_tchr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www.google.com/publicdata/explore?ds=d5bncppjof8f9_&amp;ctype=l&amp;met_y=gc_tax_ypkg_zs#!ctype=l&amp;strail=false&amp;bcs=d&amp;nselm=h&amp;met_y=interest_rate&amp;scale_y=lin&amp;ind_y=false&amp;rdim=world&amp;idim=country:ITA:XKX&amp;ifdim=world&amp;hl=en_US&amp;dl=en_US&amp;ind=false" TargetMode="External"/><Relationship Id="rId12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hyperlink" Target="https://www.google.com/publicdata/explore?ds=d5bncppjof8f9_&amp;ctype=l&amp;met_y=gc_tax_ypkg_zs" TargetMode="External"/><Relationship Id="rId11" Type="http://schemas.openxmlformats.org/officeDocument/2006/relationships/hyperlink" Target="https://www.google.com/publicdata/explore?ds=l6t8doc0rch3u_" TargetMode="External"/><Relationship Id="rId5" Type="http://schemas.openxmlformats.org/officeDocument/2006/relationships/hyperlink" Target="https://www.google.com/publicdata/explore?ds=ds22a34krhq5p_&amp;ctype=l&amp;met_y=edp_b9_pc_gdp#!ctype=l&amp;strail=false&amp;bcs=d&amp;nselm=h&amp;met_y=edp_b9_pc_gdp&amp;scale_y=lin&amp;ind_y=false&amp;rdim=country_group&amp;idim=country_group:eu&amp;ifdim=country_group&amp;hl=en_US&amp;dl=en_US&amp;ind=false" TargetMode="External"/><Relationship Id="rId10" Type="http://schemas.openxmlformats.org/officeDocument/2006/relationships/hyperlink" Target="https://www.google.com/publicdata/explore?ds=ml9s8a132hlg_#!ctype=l&amp;strail=false&amp;bcs=d&amp;nselm=h&amp;met_y=minimum_wage&amp;fdim_y=currency:eur&amp;scale_y=lin&amp;ind_y=false&amp;rdim=country&amp;ifdim=country&amp;hl=en_US&amp;dl=en_US&amp;ind=false" TargetMode="External"/><Relationship Id="rId4" Type="http://schemas.openxmlformats.org/officeDocument/2006/relationships/hyperlink" Target="https://www.google.com/publicdata/explore?ds=z8o7pt6rd5uqa6_#!ctype=l&amp;strail=false&amp;bcs=d&amp;nselm=h&amp;met_y=unemployment_rate&amp;fdim_y=seasonality:sa&amp;scale_y=lin&amp;ind_y=false&amp;rdim=country_group&amp;idim=country_group:eu:non-eu&amp;ifdim=country_group&amp;hl=en_US&amp;dl=en_US&amp;ind=false" TargetMode="External"/><Relationship Id="rId9" Type="http://schemas.openxmlformats.org/officeDocument/2006/relationships/hyperlink" Target="https://www.google.com/publicdata/explore?ds=d5bncppjof8f9_&amp;ctype=l&amp;met_y=ic_bus_disc_xq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932AA-F005-4411-9A08-D3A4A59764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Reducing Cyclical Unemployment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F5AED9-9AEA-4B24-9DB9-2787860F20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Matthew Oswald, </a:t>
            </a:r>
            <a:r>
              <a:rPr lang="en-US" dirty="0" err="1">
                <a:ea typeface="+mn-lt"/>
                <a:cs typeface="+mn-lt"/>
              </a:rPr>
              <a:t>Sanjit</a:t>
            </a:r>
            <a:r>
              <a:rPr lang="en-US" dirty="0">
                <a:ea typeface="+mn-lt"/>
                <a:cs typeface="+mn-lt"/>
              </a:rPr>
              <a:t> Kumar, Saik Anam </a:t>
            </a:r>
            <a:r>
              <a:rPr lang="en-US">
                <a:ea typeface="+mn-lt"/>
                <a:cs typeface="+mn-lt"/>
              </a:rPr>
              <a:t>Joaddar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A8B936D9-8874-4DE6-AB70-48C7303DB6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506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47"/>
    </mc:Choice>
    <mc:Fallback xmlns="">
      <p:transition spd="slow" advTm="126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F8985-9057-43E1-A41E-3A6FE4BD4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E7DDF-1B77-4D62-A5E1-2EA7C5C8D9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 dirty="0"/>
              <a:t>Keynesian economics dictate that to invigorate an economy, the federal government decreases interest rates, decreased taxes, and increased government spending.</a:t>
            </a:r>
          </a:p>
          <a:p>
            <a:r>
              <a:rPr lang="en-US" dirty="0">
                <a:hlinkClick r:id="rId4"/>
              </a:rPr>
              <a:t>https://www.investopedia.com/terms/k/keynesianeconomics.asp</a:t>
            </a:r>
          </a:p>
          <a:p>
            <a:r>
              <a:rPr lang="en-US" dirty="0">
                <a:cs typeface="Calibri" panose="020F0502020204030204"/>
              </a:rPr>
              <a:t>Many pundits have argued that increases in minimum wage increase unemployment, but Princeton research has suggested that it has no effect on unemployment,</a:t>
            </a:r>
          </a:p>
          <a:p>
            <a:r>
              <a:rPr lang="en-US" dirty="0">
                <a:ea typeface="+mn-lt"/>
                <a:cs typeface="+mn-lt"/>
              </a:rPr>
              <a:t>David Card and Alan B. Krueger, </a:t>
            </a:r>
            <a:r>
              <a:rPr lang="en-US" dirty="0">
                <a:ea typeface="+mn-lt"/>
                <a:cs typeface="+mn-lt"/>
                <a:hlinkClick r:id="rId5"/>
              </a:rPr>
              <a:t>“Minimum Wages and Employment: A Case Study of the Fast-Food Industry in New Jersey and Pennsylvania: Reply,”</a:t>
            </a:r>
            <a:r>
              <a:rPr lang="en-US" dirty="0">
                <a:ea typeface="+mn-lt"/>
                <a:cs typeface="+mn-lt"/>
              </a:rPr>
              <a:t> </a:t>
            </a:r>
          </a:p>
          <a:p>
            <a:r>
              <a:rPr lang="en-US">
                <a:cs typeface="Calibri" panose="020F0502020204030204"/>
              </a:rPr>
              <a:t>Many have also suggested </a:t>
            </a:r>
            <a:r>
              <a:rPr lang="en-US">
                <a:ea typeface="+mn-lt"/>
                <a:cs typeface="+mn-lt"/>
              </a:rPr>
              <a:t>"encouraging the high-school graduates to pursue higher education may be a proper approach in reducing unemployment." Like this researcher from The Bucharest University of Economics Studies</a:t>
            </a:r>
          </a:p>
          <a:p>
            <a:r>
              <a:rPr lang="en-US" dirty="0">
                <a:ea typeface="+mn-lt"/>
                <a:cs typeface="+mn-lt"/>
                <a:hlinkClick r:id="rId6"/>
              </a:rPr>
              <a:t>https://ideas.repec.org/a/rsr/journl/v62y2014i3p63-75.html</a:t>
            </a:r>
            <a:endParaRPr lang="en-US" dirty="0">
              <a:cs typeface="Calibri" panose="020F0502020204030204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30C4D03-2153-4277-976A-982F45462D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42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569"/>
    </mc:Choice>
    <mc:Fallback xmlns="">
      <p:transition spd="slow" advTm="635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C656E-71F9-4B34-805B-CE9905680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9575C-6BC5-4E66-8E42-9875BBA331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We’ve found a couple of datasets for Europe that could be used to see which policies keep a reasonable amount of debt while also invigorating the economy and reducing unemployment.</a:t>
            </a:r>
          </a:p>
          <a:p>
            <a:r>
              <a:rPr lang="en-US" dirty="0"/>
              <a:t>This will include the conventional datasets on taxation rates, interest rates, and net government spending per capita, but we will also include a couple other policies that could be changed including </a:t>
            </a:r>
            <a:r>
              <a:rPr lang="en-US"/>
              <a:t>minimum wage, expenditure per student, internet penetration, and </a:t>
            </a:r>
            <a:r>
              <a:rPr lang="en-US" dirty="0"/>
              <a:t>business disclosure.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06EB93F-EF71-4BEB-9C59-EF787BD21E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938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14"/>
    </mc:Choice>
    <mc:Fallback xmlns="">
      <p:transition spd="slow" advTm="400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EBBD4-768C-4951-B9FE-EBE85FE9F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261079"/>
            <a:ext cx="10018713" cy="703288"/>
          </a:xfrm>
        </p:spPr>
        <p:txBody>
          <a:bodyPr/>
          <a:lstStyle/>
          <a:p>
            <a:r>
              <a:rPr lang="en-US" dirty="0"/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49DF18-A1C7-4E13-8B76-87E4404F12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030573"/>
            <a:ext cx="10018713" cy="5685020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 dirty="0"/>
              <a:t>Unemployment rate</a:t>
            </a:r>
          </a:p>
          <a:p>
            <a:r>
              <a:rPr lang="en-US" sz="1100" dirty="0">
                <a:hlinkClick r:id="rId4"/>
              </a:rPr>
              <a:t>https://www.google.com/publicdata/explore?ds=z8o7pt6rd5uqa6_#!ctype=l&amp;strail=false&amp;bcs=d&amp;nselm=h&amp;met_y=unemployment_rate&amp;fdim_y=seasonality:sa&amp;scale_y=lin&amp;ind_y=false&amp;rdim=country_group&amp;idim=country_group:eu:non-eu&amp;ifdim=country_group&amp;hl=en_US&amp;dl=en_US&amp;ind=false</a:t>
            </a:r>
            <a:endParaRPr lang="en-US" sz="1100" dirty="0"/>
          </a:p>
          <a:p>
            <a:r>
              <a:rPr lang="en-US" dirty="0"/>
              <a:t>Net deficit</a:t>
            </a:r>
          </a:p>
          <a:p>
            <a:r>
              <a:rPr lang="en-US" sz="1600" dirty="0">
                <a:hlinkClick r:id="rId5"/>
              </a:rPr>
              <a:t>https://www.google.com/publicdata/explore?ds=ds22a34krhq5p_&amp;ctype=l&amp;met_y=edp_b9_pc_gdp#!ctype=l&amp;strail=false&amp;bcs=d&amp;nselm=h&amp;met_y=edp_b9_pc_gdp&amp;scale_y=lin&amp;ind_y=false&amp;rdim=country_group&amp;idim=country_group:eu&amp;ifdim=country_group&amp;hl=en_US&amp;dl=en_US&amp;ind=false</a:t>
            </a:r>
            <a:endParaRPr lang="en-US" sz="1600" dirty="0"/>
          </a:p>
          <a:p>
            <a:r>
              <a:rPr lang="en-US" dirty="0"/>
              <a:t>Taxes</a:t>
            </a:r>
          </a:p>
          <a:p>
            <a:r>
              <a:rPr lang="en-US" dirty="0">
                <a:hlinkClick r:id="rId6"/>
              </a:rPr>
              <a:t>https://www.google.com/publicdata/explore?ds=d5bncppjof8f9_&amp;ctype=l&amp;met_y=gc_tax_ypkg_zs</a:t>
            </a:r>
            <a:endParaRPr lang="en-US" dirty="0"/>
          </a:p>
          <a:p>
            <a:r>
              <a:rPr lang="en-US" dirty="0"/>
              <a:t>Interest Rates</a:t>
            </a:r>
          </a:p>
          <a:p>
            <a:r>
              <a:rPr lang="en-US" dirty="0">
                <a:hlinkClick r:id="rId7"/>
              </a:rPr>
              <a:t>https://www.google.com/publicdata/explore?ds=d5bncppjof8f9_&amp;ctype=l&amp;met_y=gc_tax_ypkg_zs#!ctype=l&amp;strail=false&amp;bcs=d&amp;nselm=h&amp;met_y=interest_rate&amp;scale_y=lin&amp;ind_y=false&amp;rdim=world&amp;idim=country:ITA:XKX&amp;ifdim=world&amp;hl=en_US&amp;dl=en_US&amp;ind=false</a:t>
            </a:r>
            <a:endParaRPr lang="en-US" dirty="0"/>
          </a:p>
          <a:p>
            <a:r>
              <a:rPr lang="en-US" dirty="0"/>
              <a:t>Expenditure per Student</a:t>
            </a:r>
          </a:p>
          <a:p>
            <a:r>
              <a:rPr lang="en-US" dirty="0">
                <a:hlinkClick r:id="rId8"/>
              </a:rPr>
              <a:t>https://www.google.com/publicdata/explore?ds=d5bncppjof8f9_&amp;ctype=l&amp;met_y=se_sec_tchr</a:t>
            </a:r>
            <a:endParaRPr lang="en-US" dirty="0"/>
          </a:p>
          <a:p>
            <a:r>
              <a:rPr lang="en-US" dirty="0"/>
              <a:t>Business disclosure</a:t>
            </a:r>
          </a:p>
          <a:p>
            <a:r>
              <a:rPr lang="en-US" sz="1400" dirty="0">
                <a:hlinkClick r:id="rId9"/>
              </a:rPr>
              <a:t>https://www.google.com/publicdata/explore?ds=d5bncppjof8f9_&amp;ctype=l&amp;met_y=ic_bus_disc_xq</a:t>
            </a:r>
            <a:endParaRPr lang="en-US" sz="1400" dirty="0"/>
          </a:p>
          <a:p>
            <a:r>
              <a:rPr lang="en-US" dirty="0"/>
              <a:t>Minimum Wage</a:t>
            </a:r>
          </a:p>
          <a:p>
            <a:r>
              <a:rPr lang="en-US" sz="1800" dirty="0">
                <a:hlinkClick r:id="rId10"/>
              </a:rPr>
              <a:t>https://www.google.com/publicdata/explore?ds=ml9s8a132hlg_#!ctype=l&amp;strail=false&amp;bcs=d&amp;nselm=h&amp;met_y=minimum_wage&amp;fdim_y=currency:eur&amp;scale_y=lin&amp;ind_y=false&amp;rdim=country&amp;ifdim=country&amp;hl=en_US&amp;dl=en_US&amp;ind=false</a:t>
            </a:r>
            <a:endParaRPr lang="en-US" sz="1800" dirty="0"/>
          </a:p>
          <a:p>
            <a:r>
              <a:rPr lang="en-US" sz="2300" dirty="0"/>
              <a:t>Internet Penetration</a:t>
            </a:r>
          </a:p>
          <a:p>
            <a:r>
              <a:rPr lang="en-US" sz="1800" dirty="0">
                <a:hlinkClick r:id="rId11"/>
              </a:rPr>
              <a:t>https://www.google.com/publicdata/explore?ds=l6t8doc0rch3u_</a:t>
            </a:r>
            <a:endParaRPr lang="en-US" sz="18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45B9D12-B09C-44C6-873C-F918AD1BD2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806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32"/>
    </mc:Choice>
    <mc:Fallback xmlns="">
      <p:transition spd="slow" advTm="4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4B652-C88B-434C-B61C-C80FDDED7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A8B73-3F63-4C94-8B80-F66654F1B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This project would have two purposes. Our first purpose would be to identify countries that will likely not suffer extensively if we were to start a small business there.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Our second goal would be to identify policies that could be changed for a country to better weather a recession such as the one in 2008.</a:t>
            </a:r>
            <a:endParaRPr lang="en-US" dirty="0">
              <a:cs typeface="Calibri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6543C15-E99E-47CC-8992-1EFB0CFAAB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645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328"/>
    </mc:Choice>
    <mc:Fallback xmlns="">
      <p:transition spd="slow" advTm="283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25DA7-BDC6-48D6-8D5A-EEE387219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Methods for Causes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EDE56-ECC1-4784-A268-38F7D9B5D4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We could use a couple methods with this project. We would probably compare the average x statistics between 2006-2008 and y statistics from 2009 to see what policies best prepared countries for a recession and helped to get the countries out of one.</a:t>
            </a:r>
            <a:endParaRPr lang="en-US" dirty="0">
              <a:cs typeface="Calibri"/>
            </a:endParaRPr>
          </a:p>
          <a:p>
            <a:r>
              <a:rPr lang="en-US"/>
              <a:t>We could use multi linear regression to determine the most influential factors, but we could also use more advanced methods that we learn in this course.</a:t>
            </a:r>
            <a:endParaRPr lang="en-US" dirty="0">
              <a:cs typeface="Calibri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41AA83E-0E36-40F3-AE4D-43D04F5925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010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160"/>
    </mc:Choice>
    <mc:Fallback xmlns="">
      <p:transition spd="slow" advTm="23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95797-E236-4392-B77A-819D2139A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Methods for Prediction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B7669-4122-47D7-B471-AA457869D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For our prediction methods, we could use PCA to make our model simpler. </a:t>
            </a:r>
          </a:p>
          <a:p>
            <a:r>
              <a:rPr lang="en-US" dirty="0">
                <a:cs typeface="Calibri"/>
              </a:rPr>
              <a:t>We could also see how the countries cluster together in DBC to bring to our investors meeting.</a:t>
            </a:r>
          </a:p>
          <a:p>
            <a:r>
              <a:rPr lang="en-US" dirty="0">
                <a:cs typeface="Calibri"/>
              </a:rPr>
              <a:t>Other methods would be to use moving average and neural networks.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68AF6E7-533D-4946-9BB1-9E3517F278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44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55"/>
    </mc:Choice>
    <mc:Fallback xmlns="">
      <p:transition spd="slow" advTm="250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7817B-A4B4-44D2-953E-03B2B3977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CE258-FBB5-41F8-8B94-73CB69C74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ea typeface="+mn-lt"/>
                <a:cs typeface="+mn-lt"/>
              </a:rPr>
              <a:t>References</a:t>
            </a:r>
            <a:endParaRPr lang="en-US" dirty="0">
              <a:ea typeface="+mn-lt"/>
              <a:cs typeface="+mn-lt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Athey, S. (2018). The impact of machine learning on economics. In </a:t>
            </a:r>
            <a:r>
              <a:rPr lang="en-US" i="1" dirty="0">
                <a:ea typeface="+mn-lt"/>
                <a:cs typeface="+mn-lt"/>
              </a:rPr>
              <a:t>The economics of artificial intelligence: An agenda</a:t>
            </a:r>
            <a:r>
              <a:rPr lang="en-US" dirty="0">
                <a:ea typeface="+mn-lt"/>
                <a:cs typeface="+mn-lt"/>
              </a:rPr>
              <a:t> (pp. 507-547). University of Chicago Press.</a:t>
            </a:r>
          </a:p>
          <a:p>
            <a:pPr lvl="1"/>
            <a:r>
              <a:rPr lang="en-US" dirty="0">
                <a:ea typeface="+mn-lt"/>
                <a:cs typeface="+mn-lt"/>
              </a:rPr>
              <a:t>Puglia, M., &amp; Tucker, A. (2020). Machine Learning, the Treasury Yield Curve and Recession Forecasting.</a:t>
            </a:r>
          </a:p>
          <a:p>
            <a:pPr lvl="1"/>
            <a:r>
              <a:rPr lang="en-US" dirty="0" err="1">
                <a:ea typeface="+mn-lt"/>
                <a:cs typeface="+mn-lt"/>
              </a:rPr>
              <a:t>Katris</a:t>
            </a:r>
            <a:r>
              <a:rPr lang="en-US" dirty="0">
                <a:ea typeface="+mn-lt"/>
                <a:cs typeface="+mn-lt"/>
              </a:rPr>
              <a:t>, C. (2020). Prediction of unemployment rates with time series and machine learning techniques. </a:t>
            </a:r>
            <a:r>
              <a:rPr lang="en-US" i="1" dirty="0">
                <a:ea typeface="+mn-lt"/>
                <a:cs typeface="+mn-lt"/>
              </a:rPr>
              <a:t>Computational Economics</a:t>
            </a:r>
            <a:r>
              <a:rPr lang="en-US" dirty="0">
                <a:ea typeface="+mn-lt"/>
                <a:cs typeface="+mn-lt"/>
              </a:rPr>
              <a:t>, </a:t>
            </a:r>
            <a:r>
              <a:rPr lang="en-US" i="1" dirty="0">
                <a:ea typeface="+mn-lt"/>
                <a:cs typeface="+mn-lt"/>
              </a:rPr>
              <a:t>55</a:t>
            </a:r>
            <a:r>
              <a:rPr lang="en-US" dirty="0">
                <a:ea typeface="+mn-lt"/>
                <a:cs typeface="+mn-lt"/>
              </a:rPr>
              <a:t>(2), 673-706.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3923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929</Words>
  <Application>Microsoft Office PowerPoint</Application>
  <PresentationFormat>Widescreen</PresentationFormat>
  <Paragraphs>39</Paragraphs>
  <Slides>8</Slides>
  <Notes>0</Notes>
  <HiddenSlides>0</HiddenSlides>
  <MMClips>7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Parallax</vt:lpstr>
      <vt:lpstr>Reducing Cyclical Unemployment</vt:lpstr>
      <vt:lpstr>Previous Research</vt:lpstr>
      <vt:lpstr>Datasets</vt:lpstr>
      <vt:lpstr>Datasets</vt:lpstr>
      <vt:lpstr>Purpose</vt:lpstr>
      <vt:lpstr>Methods for Causes</vt:lpstr>
      <vt:lpstr>Methods for Prediction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Reducing Cyclical Unemployment</dc:title>
  <dc:creator>mjoswald99@gmail.com</dc:creator>
  <cp:lastModifiedBy>mjoswald99@gmail.com</cp:lastModifiedBy>
  <cp:revision>227</cp:revision>
  <dcterms:created xsi:type="dcterms:W3CDTF">2020-06-14T05:24:12Z</dcterms:created>
  <dcterms:modified xsi:type="dcterms:W3CDTF">2020-06-16T01:09:34Z</dcterms:modified>
</cp:coreProperties>
</file>

<file path=docProps/thumbnail.jpeg>
</file>